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Helvetica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jpe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mailto:info@speedment.com" TargetMode="External"/><Relationship Id="rId4" Type="http://schemas.openxmlformats.org/officeDocument/2006/relationships/hyperlink" Target="https://speedment.com/live-data-agent/" TargetMode="External"/><Relationship Id="rId5" Type="http://schemas.openxmlformats.org/officeDocument/2006/relationships/image" Target="../media/image1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3.tif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tif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4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jpeg"/><Relationship Id="rId3" Type="http://schemas.openxmlformats.org/officeDocument/2006/relationships/image" Target="../media/image1.tif"/><Relationship Id="rId4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jpeg"/><Relationship Id="rId3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807" y="0"/>
            <a:ext cx="12207614" cy="7099159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Rectangle 4"/>
          <p:cNvSpPr txBox="1"/>
          <p:nvPr/>
        </p:nvSpPr>
        <p:spPr>
          <a:xfrm>
            <a:off x="6022937" y="3244333"/>
            <a:ext cx="173011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 </a:t>
            </a:r>
          </a:p>
        </p:txBody>
      </p:sp>
      <p:sp>
        <p:nvSpPr>
          <p:cNvPr id="96" name="Rectangle 8"/>
          <p:cNvSpPr txBox="1"/>
          <p:nvPr/>
        </p:nvSpPr>
        <p:spPr>
          <a:xfrm>
            <a:off x="555896" y="2120690"/>
            <a:ext cx="9137504" cy="67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38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Speedment OMoC Live Data Agent™</a:t>
            </a:r>
          </a:p>
        </p:txBody>
      </p:sp>
      <p:sp>
        <p:nvSpPr>
          <p:cNvPr id="97" name="Rectangle 10"/>
          <p:cNvSpPr txBox="1"/>
          <p:nvPr/>
        </p:nvSpPr>
        <p:spPr>
          <a:xfrm>
            <a:off x="555896" y="2849153"/>
            <a:ext cx="9598725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i="1" sz="3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Free Your IBM OMoC Production Data to Your Business Users</a:t>
            </a:r>
          </a:p>
        </p:txBody>
      </p:sp>
      <p:pic>
        <p:nvPicPr>
          <p:cNvPr id="98" name="ICON-logo-White_preview.png" descr="ICON-logo-White_preview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6035" y="695351"/>
            <a:ext cx="2784920" cy="9519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volutionary Memory Manager Leveraging Speedment HyperStream™  to perform data analytics exceedingly fast.…"/>
          <p:cNvSpPr txBox="1"/>
          <p:nvPr/>
        </p:nvSpPr>
        <p:spPr>
          <a:xfrm>
            <a:off x="5365676" y="1722504"/>
            <a:ext cx="5558789" cy="5281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R</a:t>
            </a:r>
            <a:r>
              <a:rPr b="1"/>
              <a:t>evolutionary Memory Manager</a:t>
            </a:r>
            <a:br/>
            <a:r>
              <a:t>Leveraging Speedment HyperStream™  to perform data analytics exceedingly fast.</a:t>
            </a:r>
            <a:br/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In-JVM-Memory</a:t>
            </a:r>
            <a:br/>
            <a:r>
              <a:t>Operates on an in-JVM-memory copy of the shadow DB which avoids any load on the local DB when invoking the Speedment Streams’ API’s.</a:t>
            </a:r>
            <a:br/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Commercial Deployments</a:t>
            </a:r>
            <a:br/>
            <a:r>
              <a:t>Where security, availability, and performance cannot be compromised.</a:t>
            </a:r>
          </a:p>
        </p:txBody>
      </p:sp>
      <p:sp>
        <p:nvSpPr>
          <p:cNvPr id="139" name="TextBox 5"/>
          <p:cNvSpPr txBox="1"/>
          <p:nvPr/>
        </p:nvSpPr>
        <p:spPr>
          <a:xfrm>
            <a:off x="5358181" y="407090"/>
            <a:ext cx="4296815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latin typeface="+mj-lt"/>
                <a:ea typeface="+mj-ea"/>
                <a:cs typeface="+mj-cs"/>
                <a:sym typeface="Helvetica"/>
              </a:defRPr>
            </a:pPr>
            <a:r>
              <a:t>BUILT-IN TOOLS</a:t>
            </a:r>
          </a:p>
          <a:p>
            <a:pPr>
              <a:defRPr i="1" sz="3000">
                <a:latin typeface="+mj-lt"/>
                <a:ea typeface="+mj-ea"/>
                <a:cs typeface="+mj-cs"/>
                <a:sym typeface="Helvetica"/>
              </a:defRPr>
            </a:pPr>
            <a:r>
              <a:t>Hypersonic Performance</a:t>
            </a:r>
          </a:p>
        </p:txBody>
      </p:sp>
      <p:pic>
        <p:nvPicPr>
          <p:cNvPr id="140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extLst/>
          </a:blip>
          <a:srcRect l="0" t="0" r="60703" b="3397"/>
          <a:stretch>
            <a:fillRect/>
          </a:stretch>
        </p:blipFill>
        <p:spPr>
          <a:xfrm>
            <a:off x="-7807" y="0"/>
            <a:ext cx="4797153" cy="685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34964" y="4865422"/>
            <a:ext cx="1111487" cy="12226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79261" y="914902"/>
            <a:ext cx="1222892" cy="1222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42945" y="2998395"/>
            <a:ext cx="895524" cy="9553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36894" t="0" r="0" b="0"/>
          <a:stretch>
            <a:fillRect/>
          </a:stretch>
        </p:blipFill>
        <p:spPr>
          <a:xfrm rot="16200000">
            <a:off x="2145578" y="2456953"/>
            <a:ext cx="490288" cy="2218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" descr="Image"/>
          <p:cNvPicPr>
            <a:picLocks noChangeAspect="1"/>
          </p:cNvPicPr>
          <p:nvPr/>
        </p:nvPicPr>
        <p:blipFill>
          <a:blip r:embed="rId6">
            <a:extLst/>
          </a:blip>
          <a:srcRect l="36894" t="0" r="0" b="0"/>
          <a:stretch>
            <a:fillRect/>
          </a:stretch>
        </p:blipFill>
        <p:spPr>
          <a:xfrm rot="16200000">
            <a:off x="2145578" y="4311280"/>
            <a:ext cx="490288" cy="2218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raphical Components If you add a tool for building web applications in Java with prebuilt graphical components, it is fast and easy to tailor-make your reports. In this example we have used the Vaadin platform."/>
          <p:cNvSpPr txBox="1"/>
          <p:nvPr/>
        </p:nvSpPr>
        <p:spPr>
          <a:xfrm>
            <a:off x="5344740" y="1321748"/>
            <a:ext cx="5144981" cy="5543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lnSpc>
                <a:spcPct val="110000"/>
              </a:lnSpc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G</a:t>
            </a:r>
            <a:r>
              <a:rPr b="1"/>
              <a:t>raphical Components</a:t>
            </a:r>
            <a:br>
              <a:rPr b="1"/>
            </a:br>
            <a:r>
              <a:t>If you add a tool for building web applications in Java with prebuilt graphical components, it is fast and easy to tailor-make your reports. In this example we have used the Vaadin platform.</a:t>
            </a:r>
            <a:br>
              <a:rPr b="1"/>
            </a:br>
            <a:br>
              <a:rPr b="1"/>
            </a:br>
          </a:p>
        </p:txBody>
      </p:sp>
      <p:pic>
        <p:nvPicPr>
          <p:cNvPr id="148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rcRect l="14833" t="0" r="32653" b="0"/>
          <a:stretch>
            <a:fillRect/>
          </a:stretch>
        </p:blipFill>
        <p:spPr>
          <a:xfrm>
            <a:off x="348543" y="244276"/>
            <a:ext cx="4643268" cy="6369508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TextBox 5"/>
          <p:cNvSpPr txBox="1"/>
          <p:nvPr/>
        </p:nvSpPr>
        <p:spPr>
          <a:xfrm>
            <a:off x="5358181" y="407090"/>
            <a:ext cx="5885556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latin typeface="+mj-lt"/>
                <a:ea typeface="+mj-ea"/>
                <a:cs typeface="+mj-cs"/>
                <a:sym typeface="Helvetica"/>
              </a:defRPr>
            </a:pPr>
            <a:r>
              <a:t>OPTION</a:t>
            </a:r>
          </a:p>
          <a:p>
            <a:pPr>
              <a:defRPr i="1" sz="3000">
                <a:latin typeface="+mj-lt"/>
                <a:ea typeface="+mj-ea"/>
                <a:cs typeface="+mj-cs"/>
                <a:sym typeface="Helvetica"/>
              </a:defRPr>
            </a:pPr>
            <a:r>
              <a:t>Library with graphical components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ctangle"/>
          <p:cNvSpPr/>
          <p:nvPr/>
        </p:nvSpPr>
        <p:spPr>
          <a:xfrm>
            <a:off x="436723" y="-15082"/>
            <a:ext cx="2487217" cy="6888164"/>
          </a:xfrm>
          <a:prstGeom prst="rect">
            <a:avLst/>
          </a:prstGeom>
          <a:solidFill>
            <a:srgbClr val="071017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152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alphaModFix amt="50226"/>
            <a:extLst/>
          </a:blip>
          <a:srcRect l="18785" t="0" r="60703" b="0"/>
          <a:stretch>
            <a:fillRect/>
          </a:stretch>
        </p:blipFill>
        <p:spPr>
          <a:xfrm>
            <a:off x="443002" y="-115094"/>
            <a:ext cx="2499981" cy="7088238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Title 1"/>
          <p:cNvSpPr txBox="1"/>
          <p:nvPr>
            <p:ph type="title"/>
          </p:nvPr>
        </p:nvSpPr>
        <p:spPr>
          <a:xfrm>
            <a:off x="3362004" y="0"/>
            <a:ext cx="10515601" cy="1325563"/>
          </a:xfrm>
          <a:prstGeom prst="rect">
            <a:avLst/>
          </a:prstGeom>
        </p:spPr>
        <p:txBody>
          <a:bodyPr/>
          <a:lstStyle>
            <a:lvl1pPr>
              <a:defRPr b="1" sz="35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SUMMARY OF ADVANTAGES</a:t>
            </a:r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59246" y="3147258"/>
            <a:ext cx="667429" cy="734173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Near-real time access to a selected stream of any instance of IBM OMoC (DEV/QA/PRE-PROD/PROD/DR) database tables with minimal latency measured in minutes vs. hours.…"/>
          <p:cNvSpPr txBox="1"/>
          <p:nvPr/>
        </p:nvSpPr>
        <p:spPr>
          <a:xfrm>
            <a:off x="3362004" y="1117381"/>
            <a:ext cx="8224495" cy="614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sz="16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Near-real time access</a:t>
            </a:r>
            <a:r>
              <a:t> to a selected stream of any instance of IBM OMoC (DEV/QA/PRE-PROD/PROD/DR) database tables with minimal latency measured in minutes vs. hours.</a:t>
            </a:r>
            <a:br/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sz="16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Highly secure and efficient platform</a:t>
            </a:r>
            <a:r>
              <a:t> for extracting OM data. Doesn’t leave the data at rest in CSV file systems that can be readily compromised.</a:t>
            </a:r>
            <a:br/>
            <a:endParaRPr b="1"/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sz="16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Extract the data you want </a:t>
            </a:r>
            <a:r>
              <a:t>at the frequency you need at the rate your system can handle. Your OMoC..won’t feel a thing!</a:t>
            </a:r>
            <a:br/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sz="16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Stream your data directly into a shadow database</a:t>
            </a:r>
            <a:r>
              <a:t> or into a format that is naturally consumable (e.g. JDBC or Java Streams) by your preferred reporting tools (e.g. Tableau, Cognos, etc.)</a:t>
            </a:r>
            <a:br/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sz="16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Leverages all the frameworks of the IBM OMoC solution</a:t>
            </a:r>
            <a:r>
              <a:t> (e.g. existing data extract configuration API’s and Agent Server architecture) with no custom tables or complex extensions. </a:t>
            </a:r>
          </a:p>
          <a:p>
            <a:pPr lvl="3" marL="6858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sz="1600">
                <a:latin typeface="+mj-lt"/>
                <a:ea typeface="+mj-ea"/>
                <a:cs typeface="+mj-cs"/>
                <a:sym typeface="Helvetica"/>
              </a:defRPr>
            </a:pPr>
            <a:r>
              <a:t>Can be set up and running in days not weeks.  </a:t>
            </a:r>
          </a:p>
          <a:p>
            <a:pPr lvl="3" marL="6858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sz="1600">
                <a:latin typeface="+mj-lt"/>
                <a:ea typeface="+mj-ea"/>
                <a:cs typeface="+mj-cs"/>
                <a:sym typeface="Helvetica"/>
              </a:defRPr>
            </a:pPr>
            <a:r>
              <a:t>Deployed like any other customer extension in your OMoC environment.</a:t>
            </a:r>
          </a:p>
          <a:p>
            <a:pPr lvl="3" marL="6858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sz="1600">
                <a:latin typeface="+mj-lt"/>
                <a:ea typeface="+mj-ea"/>
                <a:cs typeface="+mj-cs"/>
                <a:sym typeface="Helvetica"/>
              </a:defRPr>
            </a:pPr>
            <a:r>
              <a:t>Allows replication of your data to multiple consumers, and not just one.</a:t>
            </a:r>
          </a:p>
        </p:txBody>
      </p:sp>
      <p:pic>
        <p:nvPicPr>
          <p:cNvPr id="15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59246" y="4491556"/>
            <a:ext cx="667429" cy="5784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15870">
            <a:off x="1333544" y="5670886"/>
            <a:ext cx="718833" cy="61353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359246" y="1776656"/>
            <a:ext cx="667429" cy="8899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141502" y="504851"/>
            <a:ext cx="901423" cy="8546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807" y="0"/>
            <a:ext cx="12207614" cy="7099159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Rectangle 4"/>
          <p:cNvSpPr txBox="1"/>
          <p:nvPr/>
        </p:nvSpPr>
        <p:spPr>
          <a:xfrm>
            <a:off x="6022937" y="3244333"/>
            <a:ext cx="173011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 </a:t>
            </a:r>
          </a:p>
        </p:txBody>
      </p:sp>
      <p:sp>
        <p:nvSpPr>
          <p:cNvPr id="163" name="Rectangle 8"/>
          <p:cNvSpPr txBox="1"/>
          <p:nvPr/>
        </p:nvSpPr>
        <p:spPr>
          <a:xfrm>
            <a:off x="1310079" y="1904790"/>
            <a:ext cx="9137505" cy="67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1" sz="38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Thanks!</a:t>
            </a:r>
          </a:p>
        </p:txBody>
      </p:sp>
      <p:sp>
        <p:nvSpPr>
          <p:cNvPr id="164" name="Rectangle 10"/>
          <p:cNvSpPr txBox="1"/>
          <p:nvPr/>
        </p:nvSpPr>
        <p:spPr>
          <a:xfrm>
            <a:off x="1310079" y="2633253"/>
            <a:ext cx="9598726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u="sng">
                <a:uFill>
                  <a:solidFill>
                    <a:srgbClr val="0563C1"/>
                  </a:solidFill>
                </a:uFill>
                <a:hlinkClick r:id="rId3" invalidUrl="" action="" tgtFrame="" tooltip="" history="1" highlightClick="0" endSnd="0"/>
              </a:rPr>
              <a:t>info@speedment.com</a:t>
            </a:r>
          </a:p>
          <a:p>
            <a:pPr algn="ctr"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u="sng">
                <a:uFill>
                  <a:solidFill>
                    <a:srgbClr val="0563C1"/>
                  </a:solidFill>
                </a:uFill>
                <a:hlinkClick r:id="rId4" invalidUrl="" action="" tgtFrame="" tooltip="" history="1" highlightClick="0" endSnd="0"/>
              </a:rPr>
              <a:t>https://speedment.com/live-data-agent/</a:t>
            </a:r>
          </a:p>
        </p:txBody>
      </p:sp>
      <p:pic>
        <p:nvPicPr>
          <p:cNvPr id="165" name="ICON-logo-White_preview.png" descr="ICON-logo-White_preview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27361" y="247747"/>
            <a:ext cx="2013762" cy="6883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extLst/>
          </a:blip>
          <a:srcRect l="14094" t="0" r="0" b="10474"/>
          <a:stretch>
            <a:fillRect/>
          </a:stretch>
        </p:blipFill>
        <p:spPr>
          <a:xfrm>
            <a:off x="-46236" y="-137069"/>
            <a:ext cx="12284447" cy="74448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Picture 3" descr="Picture 3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4201" y="1330321"/>
            <a:ext cx="9471553" cy="504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TextBox 5"/>
          <p:cNvSpPr txBox="1"/>
          <p:nvPr/>
        </p:nvSpPr>
        <p:spPr>
          <a:xfrm>
            <a:off x="475327" y="394390"/>
            <a:ext cx="9327516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INVENTORY REPORT </a:t>
            </a:r>
            <a:r>
              <a:rPr b="0" i="1"/>
              <a:t>- List of inventory items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extLst/>
          </a:blip>
          <a:srcRect l="14094" t="0" r="0" b="10474"/>
          <a:stretch>
            <a:fillRect/>
          </a:stretch>
        </p:blipFill>
        <p:spPr>
          <a:xfrm>
            <a:off x="-46236" y="-137069"/>
            <a:ext cx="12284447" cy="7444874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TextBox 5"/>
          <p:cNvSpPr txBox="1"/>
          <p:nvPr/>
        </p:nvSpPr>
        <p:spPr>
          <a:xfrm>
            <a:off x="475327" y="394390"/>
            <a:ext cx="9550200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INVENTORY REPORT </a:t>
            </a:r>
            <a:r>
              <a:rPr b="0" i="1"/>
              <a:t>- Detailed inventory item</a:t>
            </a:r>
          </a:p>
        </p:txBody>
      </p:sp>
      <p:pic>
        <p:nvPicPr>
          <p:cNvPr id="173" name="Picture 5" descr="Picture 5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92814" y="1344327"/>
            <a:ext cx="7057659" cy="50840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extLst/>
          </a:blip>
          <a:srcRect l="14094" t="0" r="0" b="10474"/>
          <a:stretch>
            <a:fillRect/>
          </a:stretch>
        </p:blipFill>
        <p:spPr>
          <a:xfrm>
            <a:off x="-46236" y="-137069"/>
            <a:ext cx="12284447" cy="7444874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TextBox 5"/>
          <p:cNvSpPr txBox="1"/>
          <p:nvPr/>
        </p:nvSpPr>
        <p:spPr>
          <a:xfrm>
            <a:off x="475327" y="394390"/>
            <a:ext cx="9550200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INVENTORY REPORT </a:t>
            </a:r>
            <a:r>
              <a:rPr b="0" i="1"/>
              <a:t>- Detailed inventory item</a:t>
            </a:r>
          </a:p>
        </p:txBody>
      </p:sp>
      <p:pic>
        <p:nvPicPr>
          <p:cNvPr id="177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2725" y="1428909"/>
            <a:ext cx="9525477" cy="49102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A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Box 5"/>
          <p:cNvSpPr txBox="1"/>
          <p:nvPr/>
        </p:nvSpPr>
        <p:spPr>
          <a:xfrm>
            <a:off x="5358181" y="407090"/>
            <a:ext cx="4741439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THE PROBLEM</a:t>
            </a:r>
          </a:p>
          <a:p>
            <a:pPr>
              <a:defRPr i="1" sz="3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Data Access on IBM OMoC</a:t>
            </a:r>
          </a:p>
        </p:txBody>
      </p:sp>
      <p:sp>
        <p:nvSpPr>
          <p:cNvPr id="101" name="Content Placeholder 2"/>
          <p:cNvSpPr txBox="1"/>
          <p:nvPr>
            <p:ph type="body" sz="half" idx="1"/>
          </p:nvPr>
        </p:nvSpPr>
        <p:spPr>
          <a:xfrm>
            <a:off x="5360450" y="1817411"/>
            <a:ext cx="6330592" cy="2753192"/>
          </a:xfrm>
          <a:prstGeom prst="rect">
            <a:avLst/>
          </a:prstGeom>
        </p:spPr>
        <p:txBody>
          <a:bodyPr/>
          <a:lstStyle/>
          <a:p>
            <a:pPr>
              <a:defRPr sz="2200">
                <a:solidFill>
                  <a:srgbClr val="FDFFF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IBM OMoC strictly denies direct access to YOUR data via JDBC or via any database replication technology.</a:t>
            </a:r>
            <a:br/>
          </a:p>
          <a:p>
            <a:pPr>
              <a:defRPr sz="2200">
                <a:solidFill>
                  <a:srgbClr val="FDFFF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The only way IBM provides YOU the ability to extract YOUR data is via an extract agent.</a:t>
            </a:r>
          </a:p>
        </p:txBody>
      </p:sp>
      <p:pic>
        <p:nvPicPr>
          <p:cNvPr id="102" name="AdobeStock_87909563.jpeg" descr="AdobeStock_87909563.jpeg"/>
          <p:cNvPicPr>
            <a:picLocks noChangeAspect="1"/>
          </p:cNvPicPr>
          <p:nvPr/>
        </p:nvPicPr>
        <p:blipFill>
          <a:blip r:embed="rId2">
            <a:extLst/>
          </a:blip>
          <a:srcRect l="0" t="0" r="49724" b="0"/>
          <a:stretch>
            <a:fillRect/>
          </a:stretch>
        </p:blipFill>
        <p:spPr>
          <a:xfrm>
            <a:off x="-150293" y="-14685"/>
            <a:ext cx="4946671" cy="68874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A182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Box 5"/>
          <p:cNvSpPr txBox="1"/>
          <p:nvPr/>
        </p:nvSpPr>
        <p:spPr>
          <a:xfrm>
            <a:off x="5358181" y="407090"/>
            <a:ext cx="4698031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EXISTING SOLUTION</a:t>
            </a:r>
          </a:p>
          <a:p>
            <a:pPr>
              <a:defRPr i="1" sz="30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IBM Data Extract Agent</a:t>
            </a:r>
          </a:p>
        </p:txBody>
      </p:sp>
      <p:sp>
        <p:nvSpPr>
          <p:cNvPr id="105" name="Content Placeholder 2"/>
          <p:cNvSpPr txBox="1"/>
          <p:nvPr>
            <p:ph type="body" idx="1"/>
          </p:nvPr>
        </p:nvSpPr>
        <p:spPr>
          <a:xfrm>
            <a:off x="5360450" y="1935291"/>
            <a:ext cx="6528133" cy="5464268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500"/>
              </a:spcBef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Uses FTP/CSV files that are cumbersome and difficult to work with.</a:t>
            </a:r>
            <a:br/>
          </a:p>
          <a:p>
            <a:pPr>
              <a:spcBef>
                <a:spcPts val="500"/>
              </a:spcBef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Highly compromises security when data is sitting in flat files.</a:t>
            </a:r>
            <a:br/>
          </a:p>
          <a:p>
            <a:pPr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Creates “heavy” workloads to push the data over FTP. That’s why they restrict to use on the DR instance and on an hourly basis.</a:t>
            </a:r>
          </a:p>
          <a:p>
            <a:pPr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>
              <a:defRPr sz="22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Leaves it up to YOU to convert those files into something your reporting tools can use.</a:t>
            </a:r>
            <a:br/>
          </a:p>
        </p:txBody>
      </p:sp>
      <p:pic>
        <p:nvPicPr>
          <p:cNvPr id="106" name="AdobeStock_87909563.jpeg" descr="AdobeStock_87909563.jpeg"/>
          <p:cNvPicPr>
            <a:picLocks noChangeAspect="1"/>
          </p:cNvPicPr>
          <p:nvPr/>
        </p:nvPicPr>
        <p:blipFill>
          <a:blip r:embed="rId2">
            <a:alphaModFix amt="34248"/>
            <a:extLst/>
          </a:blip>
          <a:srcRect l="1621" t="0" r="49724" b="0"/>
          <a:stretch>
            <a:fillRect/>
          </a:stretch>
        </p:blipFill>
        <p:spPr>
          <a:xfrm>
            <a:off x="9202" y="-14685"/>
            <a:ext cx="4787176" cy="6887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" name="csv.png" descr="csv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07178" y="2147722"/>
            <a:ext cx="2638756" cy="26387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Unlocks YOUR data trapped in IBM OMoC database and provide it to YOUR business for analysis, in near real time…"/>
          <p:cNvSpPr txBox="1"/>
          <p:nvPr/>
        </p:nvSpPr>
        <p:spPr>
          <a:xfrm>
            <a:off x="5368658" y="1677867"/>
            <a:ext cx="6157449" cy="4874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Unlocks YOUR data trapped in IBM OMoC database and provide it to YOUR business for analysis, in near real time</a:t>
            </a:r>
          </a:p>
          <a:p>
            <a:pPr>
              <a:defRPr b="1"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4191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Easy configuration using existing IBM API’s to dictate what data is fed to the Live Data Agent.</a:t>
            </a:r>
            <a:br/>
          </a:p>
          <a:p>
            <a:pPr marL="4191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Can be configured with in-memory capabilities to allow data to be analyzed with ultra-low latency.</a:t>
            </a:r>
          </a:p>
          <a:p>
            <a:pPr marL="4191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4191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Connects to enterprise reporting tools and makes it possible to tailor-make live reports.</a:t>
            </a:r>
          </a:p>
          <a:p>
            <a:pPr marL="4191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4191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t>Supports IBM’s DataExtracts’ First Run to allow historical data from any number of days up to the current data/time to be synched.</a:t>
            </a:r>
          </a:p>
        </p:txBody>
      </p:sp>
      <p:sp>
        <p:nvSpPr>
          <p:cNvPr id="110" name="TextBox 5"/>
          <p:cNvSpPr txBox="1"/>
          <p:nvPr/>
        </p:nvSpPr>
        <p:spPr>
          <a:xfrm>
            <a:off x="5358181" y="407090"/>
            <a:ext cx="6436592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latin typeface="+mj-lt"/>
                <a:ea typeface="+mj-ea"/>
                <a:cs typeface="+mj-cs"/>
                <a:sym typeface="Helvetica"/>
              </a:defRPr>
            </a:pPr>
            <a:r>
              <a:t>NEW SOLUTION</a:t>
            </a:r>
          </a:p>
          <a:p>
            <a:pPr>
              <a:defRPr i="1" sz="3000">
                <a:latin typeface="+mj-lt"/>
                <a:ea typeface="+mj-ea"/>
                <a:cs typeface="+mj-cs"/>
                <a:sym typeface="Helvetica"/>
              </a:defRPr>
            </a:pPr>
            <a:r>
              <a:t>Speedment OMoC Live Data Agent™</a:t>
            </a:r>
          </a:p>
        </p:txBody>
      </p:sp>
      <p:pic>
        <p:nvPicPr>
          <p:cNvPr id="111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extLst/>
          </a:blip>
          <a:srcRect l="0" t="0" r="60703" b="0"/>
          <a:stretch>
            <a:fillRect/>
          </a:stretch>
        </p:blipFill>
        <p:spPr>
          <a:xfrm>
            <a:off x="-7807" y="0"/>
            <a:ext cx="4797153" cy="70991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Speedment_Live_Data_Agent-konverterad.mov" descr="Speedment_Live_Data_Agent-konverterad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279998" fill="hold"/>
                                        <p:tgtEl>
                                          <p:spTgt spid="1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1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"/>
          <p:cNvSpPr/>
          <p:nvPr/>
        </p:nvSpPr>
        <p:spPr>
          <a:xfrm>
            <a:off x="-64643" y="-15694"/>
            <a:ext cx="6283680" cy="6889389"/>
          </a:xfrm>
          <a:prstGeom prst="rect">
            <a:avLst/>
          </a:prstGeom>
          <a:solidFill>
            <a:srgbClr val="091824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11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42759" y="1778763"/>
            <a:ext cx="3482573" cy="43998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1262" y="1827125"/>
            <a:ext cx="4279317" cy="4399814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TextBox 5"/>
          <p:cNvSpPr txBox="1"/>
          <p:nvPr/>
        </p:nvSpPr>
        <p:spPr>
          <a:xfrm>
            <a:off x="473451" y="436956"/>
            <a:ext cx="3404249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5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EXISTING SOLUTION</a:t>
            </a:r>
          </a:p>
          <a:p>
            <a:pPr>
              <a:defRPr i="1" sz="25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IBM Data Extract Agent</a:t>
            </a:r>
          </a:p>
        </p:txBody>
      </p:sp>
      <p:sp>
        <p:nvSpPr>
          <p:cNvPr id="119" name="TextBox 5"/>
          <p:cNvSpPr txBox="1"/>
          <p:nvPr/>
        </p:nvSpPr>
        <p:spPr>
          <a:xfrm>
            <a:off x="6714742" y="436956"/>
            <a:ext cx="5381183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500">
                <a:latin typeface="+mj-lt"/>
                <a:ea typeface="+mj-ea"/>
                <a:cs typeface="+mj-cs"/>
                <a:sym typeface="Helvetica"/>
              </a:defRPr>
            </a:pPr>
            <a:r>
              <a:t>NEW SOLUTION</a:t>
            </a:r>
          </a:p>
          <a:p>
            <a:pPr>
              <a:defRPr i="1" sz="2500">
                <a:latin typeface="+mj-lt"/>
                <a:ea typeface="+mj-ea"/>
                <a:cs typeface="+mj-cs"/>
                <a:sym typeface="Helvetica"/>
              </a:defRPr>
            </a:pPr>
            <a:r>
              <a:t>Speedment OMoC Live Data Agent™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extLst/>
          </a:blip>
          <a:srcRect l="0" t="0" r="60703" b="0"/>
          <a:stretch>
            <a:fillRect/>
          </a:stretch>
        </p:blipFill>
        <p:spPr>
          <a:xfrm>
            <a:off x="-7807" y="0"/>
            <a:ext cx="4797153" cy="7099159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Being tailor-made for IBM OMoC, Live Data Agent™ leverages standard IBM extension frameworks and existing API’s to configure and execute the extracts."/>
          <p:cNvSpPr txBox="1"/>
          <p:nvPr/>
        </p:nvSpPr>
        <p:spPr>
          <a:xfrm>
            <a:off x="5371461" y="1230462"/>
            <a:ext cx="6050131" cy="4874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lnSpc>
                <a:spcPct val="110000"/>
              </a:lnSpc>
              <a:defRPr sz="2200">
                <a:latin typeface="+mj-lt"/>
                <a:ea typeface="+mj-ea"/>
                <a:cs typeface="+mj-cs"/>
                <a:sym typeface="Helvetica"/>
              </a:defRPr>
            </a:pPr>
            <a:r>
              <a:t>Being tailor-made for IBM OMoC, Live Data Agent™ leverages standard IBM extension frameworks and existing API’s to configure and execute the extracts.</a:t>
            </a:r>
            <a:br/>
          </a:p>
        </p:txBody>
      </p:sp>
      <p:pic>
        <p:nvPicPr>
          <p:cNvPr id="12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71461" y="2867068"/>
            <a:ext cx="6050131" cy="25731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rocket (2).png" descr="rocket (2)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2805" y="2601748"/>
            <a:ext cx="1895804" cy="1895804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TextBox 5"/>
          <p:cNvSpPr txBox="1"/>
          <p:nvPr/>
        </p:nvSpPr>
        <p:spPr>
          <a:xfrm>
            <a:off x="5358181" y="407090"/>
            <a:ext cx="4584085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35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EASY DEPLOYMENT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Kafka Topic Reliable stream of data updates that can be consumed by your business logic.…"/>
          <p:cNvSpPr txBox="1"/>
          <p:nvPr/>
        </p:nvSpPr>
        <p:spPr>
          <a:xfrm>
            <a:off x="3357791" y="1319167"/>
            <a:ext cx="8249670" cy="5543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lnSpc>
                <a:spcPct val="110000"/>
              </a:lnSpc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Kafka Topic</a:t>
            </a:r>
            <a:br/>
            <a:r>
              <a:rPr b="0"/>
              <a:t>Reliable stream of data updates that can be consumed by your business logic.</a:t>
            </a:r>
            <a:br>
              <a:rPr b="0"/>
            </a:br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Target DB</a:t>
            </a:r>
            <a:br/>
            <a:r>
              <a:rPr b="0"/>
              <a:t>Shadow database that can be used by large number of standard tools, e.g. Tableau, Cognos, etc.</a:t>
            </a:r>
          </a:p>
          <a:p>
            <a:pPr defTabSz="457200">
              <a:lnSpc>
                <a:spcPct val="110000"/>
              </a:lnSpc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Java Streams</a:t>
            </a:r>
            <a:br/>
            <a:r>
              <a:rPr b="0"/>
              <a:t>Write your own applications and leverage Speedment Hyperstream™, revolutionary in-memory technology to make analyzing your data exceedingly fast.</a:t>
            </a:r>
          </a:p>
          <a:p>
            <a:pPr defTabSz="457200">
              <a:lnSpc>
                <a:spcPct val="110000"/>
              </a:lnSpc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REST API</a:t>
            </a:r>
            <a:br/>
            <a:r>
              <a:rPr b="0"/>
              <a:t>Instantly connect web applications via REST, leveraging Speedment Hyperstream™</a:t>
            </a:r>
          </a:p>
        </p:txBody>
      </p:sp>
      <p:sp>
        <p:nvSpPr>
          <p:cNvPr id="128" name="Rectangle"/>
          <p:cNvSpPr/>
          <p:nvPr/>
        </p:nvSpPr>
        <p:spPr>
          <a:xfrm>
            <a:off x="607779" y="-4470"/>
            <a:ext cx="2279086" cy="6866940"/>
          </a:xfrm>
          <a:prstGeom prst="rect">
            <a:avLst/>
          </a:prstGeom>
          <a:solidFill>
            <a:srgbClr val="CCE5F8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12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3237" y="494807"/>
            <a:ext cx="868169" cy="5868386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TextBox 5"/>
          <p:cNvSpPr txBox="1"/>
          <p:nvPr/>
        </p:nvSpPr>
        <p:spPr>
          <a:xfrm>
            <a:off x="3416892" y="345823"/>
            <a:ext cx="4106688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latin typeface="+mj-lt"/>
                <a:ea typeface="+mj-ea"/>
                <a:cs typeface="+mj-cs"/>
                <a:sym typeface="Helvetica"/>
              </a:defRPr>
            </a:pPr>
            <a:r>
              <a:t>DATA EXPOSURE</a:t>
            </a:r>
          </a:p>
          <a:p>
            <a:pPr>
              <a:defRPr i="1" sz="3000">
                <a:latin typeface="+mj-lt"/>
                <a:ea typeface="+mj-ea"/>
                <a:cs typeface="+mj-cs"/>
                <a:sym typeface="Helvetica"/>
              </a:defRPr>
            </a:pPr>
            <a:r>
              <a:t>YOU are free to choose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bm-omoc-live-data-agent-header.jpg" descr="ibm-omoc-live-data-agent-header.jpg"/>
          <p:cNvPicPr>
            <a:picLocks noChangeAspect="1"/>
          </p:cNvPicPr>
          <p:nvPr/>
        </p:nvPicPr>
        <p:blipFill>
          <a:blip r:embed="rId2">
            <a:extLst/>
          </a:blip>
          <a:srcRect l="0" t="0" r="60703" b="0"/>
          <a:stretch>
            <a:fillRect/>
          </a:stretch>
        </p:blipFill>
        <p:spPr>
          <a:xfrm>
            <a:off x="-7807" y="0"/>
            <a:ext cx="4797153" cy="7099159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Queries Expressed as Standard Java Streams  Speedment leverages the standard Java Stream API to enable database querying using lambdas without a single line of SQL. A custom delegator is used to optimize the resulting SQL queries for reduced database load, latency, and network load.…"/>
          <p:cNvSpPr txBox="1"/>
          <p:nvPr/>
        </p:nvSpPr>
        <p:spPr>
          <a:xfrm>
            <a:off x="5344218" y="1354048"/>
            <a:ext cx="6138684" cy="5543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defTabSz="457200">
              <a:lnSpc>
                <a:spcPct val="110000"/>
              </a:lnSpc>
              <a:defRPr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3429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 b="1">
                <a:latin typeface="+mj-lt"/>
                <a:ea typeface="+mj-ea"/>
                <a:cs typeface="+mj-cs"/>
                <a:sym typeface="Helvetica"/>
              </a:defRPr>
            </a:pPr>
            <a:r>
              <a:t>Queries Expressed as Standard Java Streams </a:t>
            </a:r>
            <a:br/>
            <a:r>
              <a:rPr b="0"/>
              <a:t>Speedment leverages the standard Java Stream API to enable database querying using lambdas without a single line of SQL. A custom delegator is used to optimize the resulting SQL queries for reduced database load, latency, and network load.</a:t>
            </a:r>
            <a:endParaRPr b="0"/>
          </a:p>
          <a:p>
            <a:pPr defTabSz="457200">
              <a:lnSpc>
                <a:spcPct val="110000"/>
              </a:lnSpc>
              <a:defRPr b="1">
                <a:latin typeface="+mj-lt"/>
                <a:ea typeface="+mj-ea"/>
                <a:cs typeface="+mj-cs"/>
                <a:sym typeface="Helvetica"/>
              </a:defRPr>
            </a:pPr>
            <a:endParaRPr b="0"/>
          </a:p>
          <a:p>
            <a:pPr marL="1384300" indent="-342900" defTabSz="457200">
              <a:lnSpc>
                <a:spcPct val="110000"/>
              </a:lnSpc>
              <a:buClr>
                <a:srgbClr val="42AFB2"/>
              </a:buClr>
              <a:buSzPct val="158000"/>
              <a:buChar char="‣"/>
              <a:defRPr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Powerful Code Generator</a:t>
            </a:r>
            <a:br/>
            <a:r>
              <a:t>Analyses the underlying data sources’ metadata and automatically creates Java code which directly reflects the structure of the underlying data sources. The graphical interface allows many custom configurations and optimizations.</a:t>
            </a:r>
          </a:p>
        </p:txBody>
      </p:sp>
      <p:sp>
        <p:nvSpPr>
          <p:cNvPr id="134" name="long noLongFilms = films.stream()…"/>
          <p:cNvSpPr txBox="1"/>
          <p:nvPr/>
        </p:nvSpPr>
        <p:spPr>
          <a:xfrm>
            <a:off x="366682" y="1563275"/>
            <a:ext cx="3093415" cy="904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2900"/>
              </a:lnSpc>
              <a:defRPr sz="1272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FCE390"/>
                </a:solidFill>
              </a:rPr>
              <a:t>long</a:t>
            </a:r>
            <a:r>
              <a:t> noLongFilms </a:t>
            </a:r>
            <a:r>
              <a:rPr>
                <a:solidFill>
                  <a:srgbClr val="5A98C8"/>
                </a:solidFill>
              </a:rPr>
              <a:t>=</a:t>
            </a:r>
            <a:r>
              <a:t> films</a:t>
            </a:r>
            <a:r>
              <a:rPr>
                <a:solidFill>
                  <a:srgbClr val="999999"/>
                </a:solidFill>
              </a:rPr>
              <a:t>.</a:t>
            </a:r>
            <a:r>
              <a:rPr>
                <a:solidFill>
                  <a:srgbClr val="FCE390"/>
                </a:solidFill>
              </a:rPr>
              <a:t>stream</a:t>
            </a:r>
            <a:r>
              <a:rPr>
                <a:solidFill>
                  <a:srgbClr val="999999"/>
                </a:solidFill>
              </a:rPr>
              <a:t>()</a:t>
            </a:r>
          </a:p>
          <a:p>
            <a:pPr defTabSz="457200">
              <a:lnSpc>
                <a:spcPts val="2900"/>
              </a:lnSpc>
              <a:defRPr sz="1272">
                <a:solidFill>
                  <a:srgbClr val="FCE39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FFFFFF"/>
                </a:solidFill>
              </a:rPr>
              <a:t>    </a:t>
            </a:r>
            <a:r>
              <a:rPr>
                <a:solidFill>
                  <a:srgbClr val="999999"/>
                </a:solidFill>
              </a:rPr>
              <a:t>.</a:t>
            </a:r>
            <a:r>
              <a:t>filter</a:t>
            </a:r>
            <a:r>
              <a:rPr>
                <a:solidFill>
                  <a:srgbClr val="999999"/>
                </a:solidFill>
              </a:rPr>
              <a:t>(</a:t>
            </a:r>
            <a:r>
              <a:rPr>
                <a:solidFill>
                  <a:srgbClr val="FFFFFF"/>
                </a:solidFill>
              </a:rPr>
              <a:t>Film.LENGTH</a:t>
            </a:r>
            <a:r>
              <a:rPr>
                <a:solidFill>
                  <a:srgbClr val="999999"/>
                </a:solidFill>
              </a:rPr>
              <a:t>.</a:t>
            </a:r>
            <a:r>
              <a:t>greaterThan</a:t>
            </a:r>
            <a:r>
              <a:rPr>
                <a:solidFill>
                  <a:srgbClr val="999999"/>
                </a:solidFill>
              </a:rPr>
              <a:t>(</a:t>
            </a:r>
            <a:r>
              <a:rPr>
                <a:solidFill>
                  <a:srgbClr val="D66969"/>
                </a:solidFill>
              </a:rPr>
              <a:t>120</a:t>
            </a:r>
            <a:r>
              <a:rPr>
                <a:solidFill>
                  <a:srgbClr val="999999"/>
                </a:solidFill>
              </a:rPr>
              <a:t>))</a:t>
            </a:r>
            <a:endParaRPr>
              <a:solidFill>
                <a:srgbClr val="FFFFFF"/>
              </a:solidFill>
            </a:endParaRPr>
          </a:p>
          <a:p>
            <a:pPr defTabSz="457200">
              <a:lnSpc>
                <a:spcPts val="2900"/>
              </a:lnSpc>
              <a:defRPr sz="1272">
                <a:solidFill>
                  <a:srgbClr val="FCE390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pPr>
            <a:r>
              <a:rPr>
                <a:solidFill>
                  <a:srgbClr val="FFFFFF"/>
                </a:solidFill>
              </a:rPr>
              <a:t>    </a:t>
            </a:r>
            <a:r>
              <a:rPr>
                <a:solidFill>
                  <a:srgbClr val="999999"/>
                </a:solidFill>
              </a:rPr>
              <a:t>.</a:t>
            </a:r>
            <a:r>
              <a:t>count</a:t>
            </a:r>
            <a:r>
              <a:rPr>
                <a:solidFill>
                  <a:srgbClr val="999999"/>
                </a:solidFill>
              </a:rPr>
              <a:t>();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5" name="tool-generate.png" descr="tool-genera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6262" y="3784678"/>
            <a:ext cx="4889794" cy="3088082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TextBox 5"/>
          <p:cNvSpPr txBox="1"/>
          <p:nvPr/>
        </p:nvSpPr>
        <p:spPr>
          <a:xfrm>
            <a:off x="5358181" y="407090"/>
            <a:ext cx="4297745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500">
                <a:latin typeface="+mj-lt"/>
                <a:ea typeface="+mj-ea"/>
                <a:cs typeface="+mj-cs"/>
                <a:sym typeface="Helvetica"/>
              </a:defRPr>
            </a:pPr>
            <a:r>
              <a:t>BUILT-IN TOOLS</a:t>
            </a:r>
          </a:p>
          <a:p>
            <a:pPr>
              <a:defRPr i="1" sz="3000">
                <a:latin typeface="+mj-lt"/>
                <a:ea typeface="+mj-ea"/>
                <a:cs typeface="+mj-cs"/>
                <a:sym typeface="Helvetica"/>
              </a:defRPr>
            </a:pPr>
            <a:r>
              <a:t>Rapid Java development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